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ppt/notesSlides/notesSlide28.xml" ContentType="application/vnd.openxmlformats-officedocument.presentationml.notesSlide+xml"/>
  <Override PartName="/ppt/slides/slide2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0"/>
  </p:notesMasterIdLst>
  <p:sldIdLst>
    <p:sldId id="257" r:id="rId2"/>
    <p:sldId id="266" r:id="rId3"/>
    <p:sldId id="258" r:id="rId4"/>
    <p:sldId id="259" r:id="rId5"/>
    <p:sldId id="261" r:id="rId6"/>
    <p:sldId id="260" r:id="rId7"/>
    <p:sldId id="262" r:id="rId8"/>
    <p:sldId id="264" r:id="rId9"/>
    <p:sldId id="265" r:id="rId10"/>
    <p:sldId id="267" r:id="rId11"/>
    <p:sldId id="268" r:id="rId12"/>
    <p:sldId id="272" r:id="rId13"/>
    <p:sldId id="269" r:id="rId14"/>
    <p:sldId id="286" r:id="rId15"/>
    <p:sldId id="270" r:id="rId16"/>
    <p:sldId id="271" r:id="rId17"/>
    <p:sldId id="273" r:id="rId18"/>
    <p:sldId id="274" r:id="rId19"/>
    <p:sldId id="275" r:id="rId20"/>
    <p:sldId id="276" r:id="rId21"/>
    <p:sldId id="277" r:id="rId22"/>
    <p:sldId id="278" r:id="rId23"/>
    <p:sldId id="285" r:id="rId24"/>
    <p:sldId id="279" r:id="rId25"/>
    <p:sldId id="281" r:id="rId26"/>
    <p:sldId id="282" r:id="rId27"/>
    <p:sldId id="283" r:id="rId28"/>
    <p:sldId id="28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5620"/>
    <p:restoredTop sz="71584" autoAdjust="0"/>
  </p:normalViewPr>
  <p:slideViewPr>
    <p:cSldViewPr snapToGrid="0" snapToObjects="1" showGuides="1">
      <p:cViewPr>
        <p:scale>
          <a:sx n="100" d="100"/>
          <a:sy n="100" d="100"/>
        </p:scale>
        <p:origin x="-1368" y="-1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3/24/16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data.</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three screenshots 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updating 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now to the design</a:t>
            </a:r>
            <a:r>
              <a:rPr lang="en-US" dirty="0" smtClean="0"/>
              <a:t> and implementation of </a:t>
            </a:r>
            <a:r>
              <a:rPr lang="en-US" dirty="0" smtClean="0"/>
              <a:t>Annalist... </a:t>
            </a:r>
          </a:p>
          <a:p>
            <a:endParaRPr lang="en-US" dirty="0" smtClean="0"/>
          </a:p>
          <a:p>
            <a:r>
              <a:rPr lang="en-US" dirty="0" smtClean="0"/>
              <a:t>The</a:t>
            </a:r>
            <a:r>
              <a:rPr lang="en-US" baseline="0" dirty="0" smtClean="0"/>
              <a:t> philosophy adopted in the design of Annalist tends to </a:t>
            </a:r>
            <a:r>
              <a:rPr lang="en-US" baseline="0" dirty="0" err="1" smtClean="0"/>
              <a:t>favour</a:t>
            </a:r>
            <a:r>
              <a:rPr lang="en-US" baseline="0" dirty="0" smtClean="0"/>
              <a:t> flexible data entry over conformance to formal schema and ontologies in the acquisition of data.</a:t>
            </a:r>
          </a:p>
          <a:p>
            <a:endParaRPr lang="en-US" baseline="0" dirty="0" smtClean="0"/>
          </a:p>
          <a:p>
            <a:r>
              <a:rPr lang="en-US" baseline="0" dirty="0" smtClean="0"/>
              <a:t>But the design is intended to allow for formal structures to be crystallized (using new or existing ontologies) </a:t>
            </a:r>
          </a:p>
          <a:p>
            <a:r>
              <a:rPr lang="en-US" baseline="0" dirty="0" smtClean="0"/>
              <a:t>as the underlying message that data conveys becomes more apparent through its acquisition.</a:t>
            </a:r>
          </a:p>
          <a:p>
            <a:endParaRPr lang="en-US" baseline="0" dirty="0" smtClean="0"/>
          </a:p>
          <a:p>
            <a:r>
              <a:rPr lang="en-US" dirty="0" smtClean="0"/>
              <a:t>Annalist</a:t>
            </a:r>
            <a:r>
              <a:rPr lang="en-US" baseline="0" dirty="0" smtClean="0"/>
              <a:t> maintains data in a format that is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built-in database facilities, but instead stores data as JSON-LD files – currently in the server file system, but with plans for using external HTTP servers in the future.</a:t>
            </a:r>
          </a:p>
          <a:p>
            <a:endParaRPr lang="en-US" baseline="0" dirty="0" smtClean="0"/>
          </a:p>
          <a:p>
            <a:r>
              <a:rPr lang="en-US" baseline="0" dirty="0" smtClean="0"/>
              <a:t>At its heart is a customizable form generator, used to display data views, editing forms and lists of entities, combining editable definitions and user data records.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data model is built around a number of conceptual elements</a:t>
            </a:r>
            <a:r>
              <a:rPr lang="en-US" baseline="0" dirty="0" smtClean="0"/>
              <a:t>:</a:t>
            </a:r>
          </a:p>
          <a:p>
            <a:endParaRPr lang="en-US" baseline="0" dirty="0" smtClean="0"/>
          </a:p>
          <a:p>
            <a:r>
              <a:rPr lang="en-US" baseline="0" dirty="0" smtClean="0"/>
              <a:t>Each Annalist deployment is associated with a </a:t>
            </a:r>
            <a:r>
              <a:rPr lang="en-US" b="1" i="1" baseline="0" dirty="0" smtClean="0"/>
              <a:t>Site</a:t>
            </a:r>
            <a:r>
              <a:rPr lang="en-US" baseline="0" dirty="0" smtClean="0"/>
              <a:t>, which generally corresponds to a single server machine (or container).</a:t>
            </a:r>
          </a:p>
          <a:p>
            <a:endParaRPr lang="en-US" baseline="0" dirty="0" smtClean="0"/>
          </a:p>
          <a:p>
            <a:r>
              <a:rPr lang="en-US" baseline="0" dirty="0" smtClean="0"/>
              <a:t>An Annalist site may contain any number of data </a:t>
            </a:r>
            <a:r>
              <a:rPr lang="en-US" b="1" i="1" baseline="0" dirty="0" smtClean="0"/>
              <a:t>Collections</a:t>
            </a:r>
            <a:r>
              <a:rPr lang="en-US" baseline="0" dirty="0" smtClean="0"/>
              <a:t>, which may be free-standing, or may use definitions from other collections in the same site.  Definitions and data associated with a collection are stored in a single container directory, which may be copied or moved across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are themselves data records.</a:t>
            </a:r>
          </a:p>
          <a:p>
            <a:r>
              <a:rPr lang="en-US" baseline="0" dirty="0" smtClean="0"/>
              <a:t>(Some Field definitions refer also to a </a:t>
            </a:r>
            <a:r>
              <a:rPr lang="en-US" b="1" i="1" baseline="0" dirty="0" smtClean="0"/>
              <a:t>Field group</a:t>
            </a:r>
            <a:r>
              <a:rPr lang="en-US" baseline="0" dirty="0" smtClean="0"/>
              <a:t>.)</a:t>
            </a:r>
          </a:p>
          <a:p>
            <a:endParaRPr lang="en-US" baseline="0" dirty="0" smtClean="0"/>
          </a:p>
          <a:p>
            <a:r>
              <a:rPr lang="en-US" dirty="0" smtClean="0"/>
              <a:t>Record</a:t>
            </a:r>
            <a:r>
              <a:rPr lang="en-US" baseline="0" dirty="0" smtClean="0"/>
              <a:t> types are used mainly as a way of organizing entities into broad categories, and do not of themselves define the content the corresponding data records.</a:t>
            </a:r>
          </a:p>
          <a:p>
            <a:endParaRPr lang="en-US" baseline="0" dirty="0" smtClean="0"/>
          </a:p>
          <a:p>
            <a:r>
              <a:rPr lang="en-US" baseline="0" dirty="0" smtClean="0"/>
              <a:t>Rather, the *content* and internal structure of data records is defined by the view or views that are used to create and/or edit them.</a:t>
            </a:r>
          </a:p>
          <a:p>
            <a:r>
              <a:rPr lang="en-US" baseline="0" dirty="0" smtClean="0"/>
              <a:t> </a:t>
            </a:r>
          </a:p>
          <a:p>
            <a:r>
              <a:rPr lang="en-US" baseline="0" dirty="0" smtClean="0"/>
              <a:t>The association between types and views is quite loose, and a single view may be used with several different types, or different views may be used with a single type.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Just for fun, this screenshot shows 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a:t>
            </a:r>
            <a:r>
              <a:rPr lang="en-US" baseline="0" dirty="0" smtClean="0"/>
              <a:t> for bootstrapping </a:t>
            </a:r>
            <a:r>
              <a:rPr lang="en-US" baseline="0" dirty="0" smtClean="0"/>
              <a:t>the Annalist system definitions.</a:t>
            </a:r>
          </a:p>
          <a:p>
            <a:endParaRPr lang="en-US" baseline="0" dirty="0" smtClean="0"/>
          </a:p>
          <a:p>
            <a:r>
              <a:rPr lang="en-US" baseline="0" dirty="0" smtClean="0"/>
              <a:t>It also avoids 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t>
            </a:r>
            <a:r>
              <a:rPr lang="en-US" dirty="0" smtClean="0"/>
              <a:t>an</a:t>
            </a:r>
            <a:r>
              <a:rPr lang="en-US" baseline="0" dirty="0" smtClean="0"/>
              <a:t> ongoing </a:t>
            </a:r>
            <a:r>
              <a:rPr lang="en-US" dirty="0" smtClean="0"/>
              <a:t>project </a:t>
            </a:r>
            <a:r>
              <a:rPr lang="en-US" dirty="0" smtClean="0"/>
              <a:t>...</a:t>
            </a:r>
            <a:r>
              <a:rPr lang="en-US" baseline="0" dirty="0" smtClean="0"/>
              <a:t> </a:t>
            </a:r>
            <a:r>
              <a:rPr lang="en-US" baseline="0" dirty="0" smtClean="0"/>
              <a:t> so w</a:t>
            </a:r>
            <a:r>
              <a:rPr lang="en-US" dirty="0" smtClean="0"/>
              <a:t>hat </a:t>
            </a:r>
            <a:r>
              <a:rPr lang="en-US" dirty="0" smtClean="0"/>
              <a:t>has been achieved so</a:t>
            </a:r>
            <a:r>
              <a:rPr lang="en-US" baseline="0" dirty="0" smtClean="0"/>
              <a:t> far</a:t>
            </a:r>
            <a:r>
              <a:rPr lang="en-US" dirty="0" smtClean="0"/>
              <a:t>?</a:t>
            </a:r>
          </a:p>
          <a:p>
            <a:endParaRPr lang="en-US" dirty="0" smtClean="0"/>
          </a:p>
          <a:p>
            <a:r>
              <a:rPr lang="en-US" dirty="0" smtClean="0"/>
              <a:t>I</a:t>
            </a:r>
            <a:r>
              <a:rPr lang="en-US" baseline="0" dirty="0" smtClean="0"/>
              <a:t> think I can claim:</a:t>
            </a:r>
          </a:p>
          <a:p>
            <a:pPr>
              <a:buFont typeface="Arial"/>
              <a:buChar char="•"/>
            </a:pPr>
            <a:r>
              <a:rPr lang="en-US" baseline="0" dirty="0" smtClean="0"/>
              <a:t> it’s a viable tool for creating and sharing linked data, </a:t>
            </a:r>
          </a:p>
          <a:p>
            <a:pPr>
              <a:buFont typeface="Arial"/>
              <a:buChar char="•"/>
            </a:pPr>
            <a:r>
              <a:rPr lang="en-US" baseline="0" dirty="0" smtClean="0"/>
              <a:t> which is sufficiently flexible to be usable in diverse applications, and </a:t>
            </a:r>
          </a:p>
          <a:p>
            <a:pPr>
              <a:buFont typeface="Arial"/>
              <a:buChar char="•"/>
            </a:pPr>
            <a:r>
              <a:rPr lang="en-US" baseline="0" dirty="0" smtClean="0"/>
              <a:t> robust enough to be trusted with users’ data.</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 which is the</a:t>
            </a:r>
            <a:r>
              <a:rPr lang="en-US" dirty="0" smtClean="0"/>
              <a:t> message </a:t>
            </a:r>
            <a:r>
              <a:rPr lang="en-US" dirty="0" smtClean="0"/>
              <a:t>of this rather busy diagram.</a:t>
            </a:r>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 </a:t>
            </a:r>
          </a:p>
          <a:p>
            <a:pPr>
              <a:buFontTx/>
              <a:buNone/>
            </a:pPr>
            <a:r>
              <a:rPr lang="en-US" baseline="0" dirty="0" smtClean="0"/>
              <a:t>  In the blue corner, we have... ability to work with alternative storage and data from a variety of sources</a:t>
            </a:r>
            <a:r>
              <a:rPr lang="en-US" baseline="0" dirty="0" smtClean="0"/>
              <a:t>. (e.g. working with existing data provided as spreadsheets).</a:t>
            </a:r>
          </a:p>
          <a:p>
            <a:pPr>
              <a:buFontTx/>
              <a:buChar char="-"/>
            </a:pPr>
            <a:r>
              <a:rPr lang="en-US" baseline="0" dirty="0" smtClean="0"/>
              <a:t> [Usability]</a:t>
            </a:r>
          </a:p>
          <a:p>
            <a:pPr>
              <a:buFontTx/>
              <a:buNone/>
            </a:pPr>
            <a:r>
              <a:rPr lang="en-US" baseline="0" dirty="0" smtClean="0"/>
              <a:t>  In the green corner... making Annalist easier to use, especially in the area of defining</a:t>
            </a:r>
            <a:r>
              <a:rPr lang="en-US" baseline="0" dirty="0" smtClean="0"/>
              <a:t> structure </a:t>
            </a:r>
            <a:r>
              <a:rPr lang="en-US" baseline="0" dirty="0" smtClean="0"/>
              <a:t>and </a:t>
            </a:r>
            <a:r>
              <a:rPr lang="en-US" baseline="0" dirty="0" smtClean="0"/>
              <a:t>presentation of data</a:t>
            </a:r>
          </a:p>
          <a:p>
            <a:pPr>
              <a:buFontTx/>
              <a:buChar char="-"/>
            </a:pPr>
            <a:r>
              <a:rPr lang="en-US" baseline="0" dirty="0" smtClean="0"/>
              <a:t> [</a:t>
            </a:r>
            <a:r>
              <a:rPr lang="en-US" baseline="0" dirty="0" err="1" smtClean="0"/>
              <a:t>Evolvability</a:t>
            </a:r>
            <a:r>
              <a:rPr lang="en-US" baseline="0" dirty="0" smtClean="0"/>
              <a:t> and versioning]</a:t>
            </a:r>
          </a:p>
          <a:p>
            <a:pPr>
              <a:buFontTx/>
              <a:buNone/>
            </a:pPr>
            <a:r>
              <a:rPr lang="en-US" baseline="0" dirty="0" smtClean="0"/>
              <a:t>  In the brown corner: improving capabilities for dealing with evolving data and schemas</a:t>
            </a:r>
          </a:p>
          <a:p>
            <a:pPr>
              <a:buFontTx/>
              <a:buChar char="-"/>
            </a:pPr>
            <a:r>
              <a:rPr lang="en-US" baseline="0" dirty="0" smtClean="0"/>
              <a:t> [Engineering]</a:t>
            </a:r>
          </a:p>
          <a:p>
            <a:pPr>
              <a:buFontTx/>
              <a:buNone/>
            </a:pPr>
            <a:r>
              <a:rPr lang="en-US" baseline="0" dirty="0" smtClean="0"/>
              <a:t>  And finally...</a:t>
            </a:r>
            <a:r>
              <a:rPr lang="en-US" baseline="0" dirty="0" smtClean="0"/>
              <a:t> engineering improvements </a:t>
            </a:r>
            <a:r>
              <a:rPr lang="en-US" baseline="0" dirty="0" smtClean="0"/>
              <a:t>to</a:t>
            </a:r>
            <a:r>
              <a:rPr lang="en-US" baseline="0" dirty="0" smtClean="0"/>
              <a:t> performance, security </a:t>
            </a:r>
            <a:r>
              <a:rPr lang="en-US" baseline="0" dirty="0" smtClean="0"/>
              <a:t>and</a:t>
            </a:r>
            <a:r>
              <a:rPr lang="en-US" baseline="0" dirty="0" smtClean="0"/>
              <a:t> other capabilities</a:t>
            </a:r>
            <a:endParaRPr lang="en-US" baseline="0" dirty="0" smtClean="0"/>
          </a:p>
          <a:p>
            <a:endParaRPr lang="en-US" baseline="0" dirty="0" smtClean="0"/>
          </a:p>
          <a:p>
            <a:r>
              <a:rPr lang="en-US" baseline="0" dirty="0" smtClean="0"/>
              <a:t>A</a:t>
            </a:r>
            <a:r>
              <a:rPr lang="en-US" baseline="0" dirty="0" smtClean="0"/>
              <a:t> number of </a:t>
            </a:r>
            <a:r>
              <a:rPr lang="en-US" baseline="0" dirty="0" smtClean="0"/>
              <a:t>these</a:t>
            </a:r>
            <a:r>
              <a:rPr lang="en-US" baseline="0" dirty="0" smtClean="0"/>
              <a:t> areas </a:t>
            </a:r>
            <a:r>
              <a:rPr lang="en-US" baseline="0" dirty="0" smtClean="0"/>
              <a:t>(the ones </a:t>
            </a:r>
            <a:r>
              <a:rPr lang="en-US" baseline="0" dirty="0" err="1" smtClean="0"/>
              <a:t>coloured</a:t>
            </a:r>
            <a:r>
              <a:rPr lang="en-US" baseline="0" dirty="0" smtClean="0"/>
              <a:t> </a:t>
            </a:r>
            <a:r>
              <a:rPr lang="en-US" baseline="0" dirty="0" smtClean="0"/>
              <a:t>grey on </a:t>
            </a:r>
            <a:r>
              <a:rPr lang="en-US" baseline="0" dirty="0" err="1" smtClean="0"/>
              <a:t>theslide</a:t>
            </a:r>
            <a:r>
              <a:rPr lang="en-US" baseline="0" dirty="0" smtClean="0"/>
              <a:t>) </a:t>
            </a:r>
            <a:r>
              <a:rPr lang="en-US" baseline="0" dirty="0" smtClean="0"/>
              <a:t>are already being addressed.</a:t>
            </a:r>
          </a:p>
          <a:p>
            <a:endParaRPr lang="en-US" baseline="0" dirty="0" smtClean="0"/>
          </a:p>
          <a:p>
            <a:r>
              <a:rPr lang="en-US" baseline="0" dirty="0" smtClean="0"/>
              <a:t>I would point out that, </a:t>
            </a:r>
            <a:r>
              <a:rPr lang="en-US" baseline="0" dirty="0" smtClean="0"/>
              <a:t>given</a:t>
            </a:r>
            <a:r>
              <a:rPr lang="en-US" baseline="0" dirty="0" smtClean="0"/>
              <a:t> Annalist </a:t>
            </a:r>
            <a:r>
              <a:rPr lang="en-US" baseline="0" dirty="0" smtClean="0"/>
              <a:t>is intended to operate as a part of a suite of tools for handling linked data, </a:t>
            </a:r>
          </a:p>
          <a:p>
            <a:r>
              <a:rPr lang="en-US" baseline="0" dirty="0" smtClean="0"/>
              <a:t>not all of these functions should necessarily be part of Annalist itself.  </a:t>
            </a:r>
          </a:p>
          <a:p>
            <a:r>
              <a:rPr lang="en-US" baseline="0" dirty="0" smtClean="0"/>
              <a:t>For example, publication options and quality evaluation are features that I feel can</a:t>
            </a:r>
            <a:r>
              <a:rPr lang="en-US" baseline="0" dirty="0" smtClean="0"/>
              <a:t> be </a:t>
            </a:r>
            <a:r>
              <a:rPr lang="en-US" baseline="0" dirty="0" smtClean="0"/>
              <a:t>addressed by generic linked data tools</a:t>
            </a:r>
            <a:r>
              <a:rPr lang="en-US" baseline="0" dirty="0" smtClean="0"/>
              <a:t> used </a:t>
            </a:r>
            <a:r>
              <a:rPr lang="en-US" baseline="0" dirty="0" smtClean="0"/>
              <a:t>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the goal of </a:t>
            </a:r>
            <a:r>
              <a:rPr lang="en-US" dirty="0" smtClean="0"/>
              <a:t>transition </a:t>
            </a:r>
            <a:r>
              <a:rPr lang="en-US" dirty="0" smtClean="0"/>
              <a:t>to a community </a:t>
            </a:r>
            <a:r>
              <a:rPr lang="en-US" dirty="0" smtClean="0"/>
              <a:t>project.</a:t>
            </a:r>
            <a:endParaRPr lang="en-US" dirty="0" smtClean="0"/>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 will be others who may find Annalist useful, one of my goals for the coming year is to start the transition from an “open source” project with a single developer to a</a:t>
            </a:r>
            <a:r>
              <a:rPr lang="en-US" baseline="0" dirty="0" smtClean="0"/>
              <a:t> wider community </a:t>
            </a:r>
            <a:r>
              <a:rPr lang="en-US" baseline="0" dirty="0" smtClean="0"/>
              <a:t>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r>
              <a:rPr lang="en-US" baseline="0" dirty="0" smtClean="0"/>
              <a:t>.</a:t>
            </a:r>
          </a:p>
          <a:p>
            <a:r>
              <a:rPr lang="en-US" baseline="0" dirty="0" smtClean="0"/>
              <a:t>and I </a:t>
            </a:r>
            <a:r>
              <a:rPr lang="en-US" baseline="0" dirty="0" smtClean="0"/>
              <a:t>hope that there remains time for discussion of</a:t>
            </a:r>
            <a:r>
              <a:rPr lang="en-US" baseline="0" dirty="0" smtClean="0"/>
              <a:t> issues arising.</a:t>
            </a:r>
            <a:endParaRPr lang="en-US" baseline="0" dirty="0" smtClean="0"/>
          </a:p>
          <a:p>
            <a:endParaRPr lang="en-US" baseline="0" dirty="0" smtClean="0"/>
          </a:p>
          <a:p>
            <a:r>
              <a:rPr lang="en-US" baseline="0" dirty="0" smtClean="0"/>
              <a:t>This </a:t>
            </a:r>
            <a:r>
              <a:rPr lang="en-US" baseline="0" dirty="0" smtClean="0"/>
              <a:t>slide highlights some</a:t>
            </a:r>
            <a:r>
              <a:rPr lang="en-US" baseline="0" dirty="0" smtClean="0"/>
              <a:t> points </a:t>
            </a:r>
            <a:r>
              <a:rPr lang="en-US" baseline="0" dirty="0" smtClean="0"/>
              <a:t>raised</a:t>
            </a:r>
            <a:r>
              <a:rPr lang="en-US" baseline="0" dirty="0" smtClean="0"/>
              <a:t> in discussions with colleagues, and by </a:t>
            </a:r>
            <a:r>
              <a:rPr lang="en-US" baseline="0" dirty="0" smtClean="0"/>
              <a:t>the</a:t>
            </a:r>
            <a:r>
              <a:rPr lang="en-US" baseline="0" dirty="0" smtClean="0"/>
              <a:t> paper reviewers for this workshop.</a:t>
            </a:r>
          </a:p>
          <a:p>
            <a:r>
              <a:rPr lang="en-US" baseline="0" dirty="0" smtClean="0"/>
              <a:t>I’d </a:t>
            </a:r>
            <a:r>
              <a:rPr lang="en-US" baseline="0" dirty="0" smtClean="0"/>
              <a:t>be happy to </a:t>
            </a:r>
            <a:r>
              <a:rPr lang="en-US" baseline="0" dirty="0" smtClean="0"/>
              <a:t>engage in discussion </a:t>
            </a:r>
            <a:r>
              <a:rPr lang="en-US" baseline="0" dirty="0" smtClean="0"/>
              <a:t>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(Spare slide to support possible discussion)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I’m </a:t>
            </a:r>
            <a:r>
              <a:rPr lang="en-US" dirty="0" smtClean="0"/>
              <a:t>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early seeds for the project that became Annalist was planted over 15 years ago, at the conference dinner for the 1999 Semantic Web symposium in Stanford.  The second RDF working group was active at about this time.  I happened to be sitting at the same table as Prof Jim</a:t>
            </a:r>
            <a:r>
              <a:rPr lang="en-US" baseline="0" dirty="0" smtClean="0"/>
              <a:t> </a:t>
            </a:r>
            <a:r>
              <a:rPr lang="en-US" dirty="0" err="1" smtClean="0"/>
              <a:t>Hendler</a:t>
            </a:r>
            <a:r>
              <a:rPr lang="en-US" dirty="0" smtClean="0"/>
              <a:t>, who made a comment to the effect that what was really needed to help the semantic web gain traction was to have more RDF data on the web.  At that time, DARPA funded projects were working to put large scale datasets like the CIA World </a:t>
            </a:r>
            <a:r>
              <a:rPr lang="en-US" dirty="0" err="1" smtClean="0"/>
              <a:t>Factbook</a:t>
            </a:r>
            <a:r>
              <a:rPr lang="en-US" dirty="0" smtClean="0"/>
              <a:t> on the web as RDF.</a:t>
            </a:r>
            <a:r>
              <a:rPr lang="en-US" baseline="0" dirty="0" smtClean="0"/>
              <a:t> </a:t>
            </a:r>
            <a:r>
              <a:rPr lang="en-US" dirty="0" smtClean="0"/>
              <a:t> In contrast with this, my focus has been on personal and small-scale data,</a:t>
            </a:r>
            <a:r>
              <a:rPr lang="en-US" baseline="0" dirty="0" smtClean="0"/>
              <a:t> and dealing with its attendant diversity</a:t>
            </a:r>
            <a:r>
              <a:rPr lang="en-US" dirty="0" smtClean="0"/>
              <a:t>.</a:t>
            </a:r>
          </a:p>
          <a:p>
            <a:endParaRPr lang="en-US" dirty="0" smtClean="0"/>
          </a:p>
          <a:p>
            <a:r>
              <a:rPr lang="en-US" dirty="0" smtClean="0"/>
              <a:t>Since then, I've made a couple of failed attempts to implement a generic web-based system for small-scale creation of linked data.  But more recently, with the aid of better tools, and starting with more modest goals, I have managed to develop Annalist as a working tool.  </a:t>
            </a:r>
          </a:p>
          <a:p>
            <a:endParaRPr lang="en-US" dirty="0" smtClean="0"/>
          </a:p>
          <a:p>
            <a:r>
              <a:rPr lang="en-US" dirty="0" smtClean="0"/>
              <a:t>I just hope that nobody's been waiting over 15 years for me to pass the salt.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 ideas for applications using RDF.</a:t>
            </a:r>
          </a:p>
          <a:p>
            <a:endParaRPr lang="en-US" dirty="0" smtClean="0"/>
          </a:p>
          <a:p>
            <a:r>
              <a:rPr lang="en-US" baseline="0" dirty="0" smtClean="0"/>
              <a:t>And I am interested in the </a:t>
            </a:r>
            <a:r>
              <a:rPr lang="en-US" dirty="0" smtClean="0"/>
              <a:t>idea that tools for manipulating RDF should</a:t>
            </a:r>
            <a:r>
              <a:rPr lang="en-US" baseline="0" dirty="0" smtClean="0"/>
              <a:t> themselves use</a:t>
            </a:r>
            <a:r>
              <a:rPr lang="en-US" dirty="0" smtClean="0"/>
              <a:t> RDF,</a:t>
            </a:r>
            <a:r>
              <a:rPr lang="en-US" baseline="0" dirty="0" smtClean="0"/>
              <a:t> in a kind of self-maintaining fashion.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kind of project that has informed requirements for Annalist.</a:t>
            </a:r>
          </a:p>
          <a:p>
            <a:endParaRPr lang="en-US" dirty="0" smtClean="0"/>
          </a:p>
          <a:p>
            <a:r>
              <a:rPr lang="en-US" dirty="0" smtClean="0"/>
              <a:t>I was working in Oxford’s Zoology department</a:t>
            </a:r>
            <a:r>
              <a:rPr lang="en-US" baseline="0" dirty="0" smtClean="0"/>
              <a:t> </a:t>
            </a:r>
            <a:r>
              <a:rPr lang="en-US" dirty="0" smtClean="0"/>
              <a:t>with a genomics research team, who</a:t>
            </a:r>
            <a:r>
              <a:rPr lang="en-US" baseline="0" dirty="0" smtClean="0"/>
              <a:t> were creating a database of gene expression images that showed the activity of different genes at different stages of sperm development in fruit flies.</a:t>
            </a:r>
          </a:p>
          <a:p>
            <a:endParaRPr lang="en-US" baseline="0" dirty="0" smtClean="0"/>
          </a:p>
          <a:p>
            <a:r>
              <a:rPr lang="en-US" baseline="0" dirty="0" smtClean="0"/>
              <a:t>This database was intended to become a community resource for researchers, to sit alongside several other public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diversity of data and activities that went into creating these </a:t>
            </a:r>
            <a:r>
              <a:rPr lang="en-US" baseline="0" dirty="0" smtClean="0"/>
              <a:t>gene expression images is illustrated here.</a:t>
            </a:r>
            <a:endParaRPr lang="en-US" dirty="0" smtClean="0"/>
          </a:p>
          <a:p>
            <a:endParaRPr lang="en-US" dirty="0" smtClean="0"/>
          </a:p>
          <a:p>
            <a:r>
              <a:rPr lang="en-US" dirty="0" smtClean="0"/>
              <a:t>The</a:t>
            </a:r>
            <a:r>
              <a:rPr lang="en-US" baseline="0" dirty="0" smtClean="0"/>
              <a:t> process of preparation, capture and annotation involved 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work resulted</a:t>
            </a:r>
            <a:r>
              <a:rPr lang="en-US" baseline="0" dirty="0" smtClean="0"/>
              <a:t> in a published database, and was reported in the Nucleic Acids Research journal.  Unfortunately, the database became inoperable due to a virtual machine infrastructure failure.  Although the original raw data still existed, lack of available effort to rebuild the customized platform has meant the published data are no longer available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sustainability travails with</a:t>
            </a:r>
            <a:r>
              <a:rPr lang="en-US" baseline="0" dirty="0" smtClean="0"/>
              <a:t> Fly-TED gave rise to several requirements that have informed the design of Annalist.</a:t>
            </a:r>
          </a:p>
          <a:p>
            <a:endParaRPr lang="en-US" baseline="0" dirty="0" smtClean="0"/>
          </a:p>
          <a:p>
            <a:r>
              <a:rPr lang="en-US" baseline="0" dirty="0" smtClean="0"/>
              <a:t>I don’t intend to discuss them all individually (they are covered in the workshop paper), but the general drift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 the identified requirements are all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does Annalist look like in use?    </a:t>
            </a:r>
          </a:p>
          <a:p>
            <a:endParaRPr lang="en-US" baseline="0" dirty="0" smtClean="0"/>
          </a:p>
          <a:p>
            <a:r>
              <a:rPr lang="en-US" baseline="0" dirty="0" smtClean="0"/>
              <a:t>This, and the following screenshots are taken from the Annalist tutorial, which uses Annalist to create a catalogue of photographs and associated metadata.</a:t>
            </a:r>
          </a:p>
          <a:p>
            <a:endParaRPr lang="en-US" baseline="0" dirty="0" smtClean="0"/>
          </a:p>
          <a:p>
            <a:r>
              <a:rPr lang="en-US" baseline="0" dirty="0" smtClean="0"/>
              <a:t>It shows a view of data describing a photograph, as presented by Annalist.</a:t>
            </a:r>
          </a:p>
          <a:p>
            <a:endParaRPr lang="en-US" baseline="0" dirty="0" smtClean="0"/>
          </a:p>
          <a:p>
            <a:r>
              <a:rPr lang="en-US" baseline="0" dirty="0" smtClean="0"/>
              <a:t>Note how the presentation combines 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3/24/16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3/24/16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3/24/16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3/24/16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wmf"/><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2.png"/><Relationship Id="rId5" Type="http://schemas.openxmlformats.org/officeDocument/2006/relationships/image" Target="../media/image23.pd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d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gklyne/annali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7544" y="304712"/>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7" name="Picture 3" descr="C:\Users\jasmina\Desktop\sponsor-lowres.jpg"/>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80112" y="6021288"/>
            <a:ext cx="1441769" cy="57606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8" name="Picture 4" descr="C:\Users\jasmina\Desktop\de_logo_rgb.jpg"/>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7704" y="5805264"/>
            <a:ext cx="1728192" cy="80361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30" name="Picture 6" descr="C:\Users\jasmina\Desktop\QM logo_Small_Black.eps"/>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63888" y="6021288"/>
            <a:ext cx="1800199" cy="47895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9" name="Picture 8" descr="oxf 4 copy.jpg"/>
          <p:cNvPicPr>
            <a:picLocks noChangeAspect="1"/>
          </p:cNvPicPr>
          <p:nvPr/>
        </p:nvPicPr>
        <p:blipFill>
          <a:blip r:embed="rId7"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164288" y="5949279"/>
            <a:ext cx="1584176" cy="70416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solidFill>
                  <a:schemeClr val="tx1">
                    <a:lumMod val="65000"/>
                    <a:lumOff val="35000"/>
                  </a:schemeClr>
                </a:solidFill>
              </a:rPr>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solidFill>
                  <a:schemeClr val="tx1">
                    <a:lumMod val="65000"/>
                    <a:lumOff val="35000"/>
                  </a:schemeClr>
                </a:solidFill>
              </a:rPr>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Annalist as a part in a wider linked data ecosystem</a:t>
            </a:r>
          </a:p>
          <a:p>
            <a:pPr lvl="1"/>
            <a:r>
              <a:rPr lang="en-US" dirty="0" smtClean="0"/>
              <a:t>JSON-LD as “view source” for linked data</a:t>
            </a:r>
          </a:p>
          <a:p>
            <a:pPr lvl="1"/>
            <a:r>
              <a:rPr lang="en-US" dirty="0" smtClean="0"/>
              <a:t>Open 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3098799"/>
          </a:xfrm>
        </p:spPr>
        <p:txBody>
          <a:bodyPr>
            <a:normAutofit lnSpcReduction="10000"/>
          </a:bodyPr>
          <a:lstStyle/>
          <a:p>
            <a:r>
              <a:rPr lang="en-US" dirty="0" smtClean="0"/>
              <a:t>Web server application</a:t>
            </a:r>
          </a:p>
          <a:p>
            <a:r>
              <a:rPr lang="en-US" dirty="0" smtClean="0"/>
              <a:t>Data stored as JSON-LD files</a:t>
            </a:r>
          </a:p>
          <a:p>
            <a:pPr lvl="1"/>
            <a:r>
              <a:rPr lang="en-US" dirty="0" smtClean="0"/>
              <a:t>Can be published by any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a:p>
            <a:endParaRPr lang="en-US" dirty="0"/>
          </a:p>
        </p:txBody>
      </p:sp>
      <p:pic>
        <p:nvPicPr>
          <p:cNvPr id="4" name="Picture 3"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066800" y="4508501"/>
            <a:ext cx="2828268" cy="2114011"/>
          </a:xfrm>
          <a:prstGeom prst="rect">
            <a:avLst/>
          </a:prstGeom>
        </p:spPr>
      </p:pic>
      <p:pic>
        <p:nvPicPr>
          <p:cNvPr id="5" name="Picture 4" descr="annalist-concepts.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746376" y="4508501"/>
            <a:ext cx="3960150" cy="2114011"/>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4952999"/>
          </a:xfrm>
        </p:spPr>
        <p:txBody>
          <a:bodyPr>
            <a:normAutofit fontScale="92500" lnSpcReduction="20000"/>
          </a:bodyPr>
          <a:lstStyle/>
          <a:p>
            <a:r>
              <a:rPr lang="en-US" dirty="0" smtClean="0"/>
              <a:t>Web server </a:t>
            </a:r>
            <a:r>
              <a:rPr lang="en-US" dirty="0" smtClean="0"/>
              <a:t>application</a:t>
            </a:r>
          </a:p>
          <a:p>
            <a:r>
              <a:rPr lang="en-US" dirty="0" smtClean="0"/>
              <a:t>Deployable </a:t>
            </a:r>
            <a:r>
              <a:rPr lang="en-US" dirty="0" smtClean="0"/>
              <a:t>i</a:t>
            </a:r>
            <a:r>
              <a:rPr lang="en-US" dirty="0" smtClean="0"/>
              <a:t>n desktop, workgroup or cloud</a:t>
            </a:r>
          </a:p>
          <a:p>
            <a:pPr lvl="1"/>
            <a:r>
              <a:rPr lang="en-US" dirty="0" smtClean="0"/>
              <a:t>(</a:t>
            </a:r>
            <a:r>
              <a:rPr lang="en-US" dirty="0" err="1" smtClean="0"/>
              <a:t>Docker</a:t>
            </a:r>
            <a:r>
              <a:rPr lang="en-US" dirty="0" smtClean="0"/>
              <a:t> too)</a:t>
            </a:r>
          </a:p>
          <a:p>
            <a:r>
              <a:rPr lang="en-US" dirty="0" smtClean="0"/>
              <a:t>Main logic is server-based</a:t>
            </a:r>
          </a:p>
          <a:p>
            <a:pPr lvl="1"/>
            <a:r>
              <a:rPr lang="en-US" dirty="0" err="1" smtClean="0"/>
              <a:t>Javascript</a:t>
            </a:r>
            <a:r>
              <a:rPr lang="en-US" dirty="0" smtClean="0"/>
              <a:t> for responsive interface</a:t>
            </a:r>
            <a:endParaRPr lang="en-US" dirty="0" smtClean="0"/>
          </a:p>
          <a:p>
            <a:endParaRPr lang="en-US" dirty="0" smtClean="0"/>
          </a:p>
          <a:p>
            <a:r>
              <a:rPr lang="en-US" dirty="0" smtClean="0"/>
              <a:t>Data stored as JSON-LD files</a:t>
            </a:r>
          </a:p>
          <a:p>
            <a:pPr lvl="1"/>
            <a:r>
              <a:rPr lang="en-US" dirty="0" smtClean="0"/>
              <a:t>Can be published directly by HTTP server</a:t>
            </a:r>
          </a:p>
          <a:p>
            <a:r>
              <a:rPr lang="en-US" dirty="0" smtClean="0"/>
              <a:t>Customizable </a:t>
            </a:r>
            <a:r>
              <a:rPr lang="en-US" dirty="0" smtClean="0"/>
              <a:t>form generator</a:t>
            </a:r>
          </a:p>
          <a:p>
            <a:pPr lvl="1"/>
            <a:r>
              <a:rPr lang="en-US" dirty="0" smtClean="0"/>
              <a:t>Definition as JSON-LD, also managed by Annalist</a:t>
            </a:r>
          </a:p>
          <a:p>
            <a:pPr lvl="1"/>
            <a:r>
              <a:rPr lang="en-US" dirty="0" smtClean="0"/>
              <a:t>One definition used for view and edit </a:t>
            </a:r>
            <a:r>
              <a:rPr lang="en-US" dirty="0" smtClean="0"/>
              <a:t>forms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2700" y="1638301"/>
            <a:ext cx="9131300" cy="487447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as “view source” for data</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82024" y="833438"/>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457200" y="1600200"/>
            <a:ext cx="8229600" cy="4991100"/>
          </a:xfrm>
        </p:spPr>
        <p:txBody>
          <a:bodyPr>
            <a:normAutofit fontScale="92500" lnSpcReduction="10000"/>
          </a:bodyPr>
          <a:lstStyle/>
          <a:p>
            <a:r>
              <a:rPr lang="en-US" dirty="0" smtClean="0"/>
              <a:t>Ontologies optional (schema follows data)?</a:t>
            </a:r>
            <a:endParaRPr lang="en-US" dirty="0" smtClean="0"/>
          </a:p>
          <a:p>
            <a:r>
              <a:rPr lang="en-US" dirty="0" smtClean="0"/>
              <a:t>Locators and </a:t>
            </a:r>
            <a:r>
              <a:rPr lang="en-US" dirty="0" smtClean="0"/>
              <a:t>Identifiers</a:t>
            </a:r>
            <a:r>
              <a:rPr lang="en-US" dirty="0" smtClean="0"/>
              <a:t> </a:t>
            </a:r>
            <a:r>
              <a:rPr lang="en-US" dirty="0" smtClean="0"/>
              <a:t>(local </a:t>
            </a:r>
            <a:r>
              <a:rPr lang="en-US" dirty="0" err="1" smtClean="0"/>
              <a:t>vs</a:t>
            </a:r>
            <a:r>
              <a:rPr lang="en-US" dirty="0" smtClean="0"/>
              <a:t> global names)?</a:t>
            </a:r>
          </a:p>
          <a:p>
            <a:r>
              <a:rPr lang="en-US" dirty="0" smtClean="0"/>
              <a:t>Evolution and versioning: in/of data? </a:t>
            </a:r>
            <a:r>
              <a:rPr lang="en-US" dirty="0" err="1" smtClean="0"/>
              <a:t>Git</a:t>
            </a:r>
            <a:r>
              <a:rPr lang="en-US" dirty="0" smtClean="0"/>
              <a:t> or PROV?</a:t>
            </a:r>
          </a:p>
          <a:p>
            <a:r>
              <a:rPr lang="en-US" dirty="0" smtClean="0"/>
              <a:t>Primacy of source (JSON) over data model (triples)?</a:t>
            </a:r>
          </a:p>
          <a:p>
            <a:r>
              <a:rPr lang="en-US" dirty="0" smtClean="0"/>
              <a:t>Some issues raised </a:t>
            </a:r>
            <a:r>
              <a:rPr lang="en-US" dirty="0" smtClean="0"/>
              <a:t>by paper </a:t>
            </a:r>
            <a:r>
              <a:rPr lang="en-US" dirty="0" smtClean="0"/>
              <a:t>reviewers:</a:t>
            </a:r>
          </a:p>
          <a:p>
            <a:pPr lvl="1"/>
            <a:r>
              <a:rPr lang="en-US" dirty="0" smtClean="0"/>
              <a:t>Evolution:  data or schema</a:t>
            </a:r>
          </a:p>
          <a:p>
            <a:pPr lvl="1"/>
            <a:r>
              <a:rPr lang="en-US" dirty="0" smtClean="0"/>
              <a:t>Concurrent access conflicts</a:t>
            </a:r>
          </a:p>
          <a:p>
            <a:pPr lvl="1"/>
            <a:r>
              <a:rPr lang="en-US" dirty="0"/>
              <a:t>A</a:t>
            </a:r>
            <a:r>
              <a:rPr lang="en-US" dirty="0" smtClean="0"/>
              <a:t>ccess control granularity</a:t>
            </a:r>
          </a:p>
          <a:p>
            <a:pPr lvl="1"/>
            <a:r>
              <a:rPr lang="en-US" dirty="0" smtClean="0"/>
              <a:t>Usability, evaluation</a:t>
            </a:r>
          </a:p>
          <a:p>
            <a:pPr lvl="1"/>
            <a:r>
              <a:rPr lang="en-US" dirty="0" smtClean="0"/>
              <a:t>Flat file storage performance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85000" lnSpcReduction="20000"/>
          </a:bodyPr>
          <a:lstStyle/>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smtClean="0"/>
              <a:t>pdf</a:t>
            </a:r>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normAutofit/>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r>
              <a:rPr lang="en-US" dirty="0" smtClean="0"/>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Each image corresponds to a different combination of gene and a strain of </a:t>
            </a:r>
            <a:r>
              <a:rPr lang="en-GB" sz="2000" i="1" kern="0" dirty="0" smtClean="0">
                <a:solidFill>
                  <a:schemeClr val="tx1">
                    <a:lumMod val="75000"/>
                    <a:lumOff val="25000"/>
                  </a:schemeClr>
                </a:solidFill>
              </a:rPr>
              <a:t>D</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rosophila</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melanogaster</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u="none" strike="noStrike" kern="0" cap="none" spc="0" normalizeH="0" baseline="0" noProof="0" dirty="0" smtClean="0">
                <a:ln>
                  <a:noFill/>
                </a:ln>
                <a:solidFill>
                  <a:schemeClr val="tx1">
                    <a:lumMod val="75000"/>
                    <a:lumOff val="25000"/>
                  </a:schemeClr>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These </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in situ</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chemeClr val="tx1">
                    <a:lumMod val="75000"/>
                    <a:lumOff val="25000"/>
                  </a:schemeClr>
                </a:solidFill>
                <a:effectLst/>
                <a:uLnTx/>
                <a:uFillTx/>
                <a:latin typeface="+mn-lt"/>
                <a:ea typeface="+mn-ea"/>
                <a:cs typeface="+mn-cs"/>
              </a:rPr>
              <a:t> </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1346200" y="698651"/>
            <a:ext cx="6477000" cy="61050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7" y="-1"/>
            <a:ext cx="8881325" cy="685800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3114</TotalTime>
  <Words>4109</Words>
  <Application>Microsoft Macintosh PowerPoint</Application>
  <PresentationFormat>On-screen Show (4:3)</PresentationFormat>
  <Paragraphs>405</Paragraphs>
  <Slides>28</Slides>
  <Notes>28</Notes>
  <HiddenSlides>1</HiddenSlides>
  <MMClips>0</MMClips>
  <ScaleCrop>false</ScaleCrop>
  <HeadingPairs>
    <vt:vector size="4" baseType="variant">
      <vt:variant>
        <vt:lpstr>Design Template</vt:lpstr>
      </vt:variant>
      <vt:variant>
        <vt:i4>1</vt:i4>
      </vt:variant>
      <vt:variant>
        <vt:lpstr>Slide Titles</vt:lpstr>
      </vt:variant>
      <vt:variant>
        <vt:i4>28</vt:i4>
      </vt:variant>
    </vt:vector>
  </HeadingPairs>
  <TitlesOfParts>
    <vt:vector size="29" baseType="lpstr">
      <vt:lpstr>Office Theme</vt:lpstr>
      <vt:lpstr>Annalist (“keeper of records”)</vt:lpstr>
      <vt:lpstr>Acknowledgements</vt:lpstr>
      <vt:lpstr>Origins</vt:lpstr>
      <vt:lpstr>Goal</vt:lpstr>
      <vt:lpstr>Example: Fly-TED</vt:lpstr>
      <vt:lpstr>Example: Fly-TED data flows</vt:lpstr>
      <vt:lpstr>Requirements</vt:lpstr>
      <vt:lpstr>Survey</vt:lpstr>
      <vt:lpstr>Annalist example (view)</vt:lpstr>
      <vt:lpstr>Slide 10</vt:lpstr>
      <vt:lpstr>Slide 11</vt:lpstr>
      <vt:lpstr>Design philosophy</vt:lpstr>
      <vt:lpstr>Technical design</vt:lpstr>
      <vt:lpstr>Technical design</vt:lpstr>
      <vt:lpstr>Slide 15</vt:lpstr>
      <vt:lpstr>Data model concepts</vt:lpstr>
      <vt:lpstr>Configuration self-maintenance</vt:lpstr>
      <vt:lpstr>JSON-LD as “view source” for data</vt:lpstr>
      <vt:lpstr>Progress to date</vt:lpstr>
      <vt:lpstr>Status and future work</vt:lpstr>
      <vt:lpstr>Transition to community project</vt:lpstr>
      <vt:lpstr>Discussion</vt:lpstr>
      <vt:lpstr>Links</vt:lpstr>
      <vt:lpstr>Evolvability</vt:lpstr>
      <vt:lpstr>Data migration</vt:lpstr>
      <vt:lpstr>Concurrent access conflicts</vt:lpstr>
      <vt:lpstr>Access control granularity</vt:lpstr>
      <vt:lpstr>Usability, evaluation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27</cp:revision>
  <cp:lastPrinted>2016-03-16T11:40:50Z</cp:lastPrinted>
  <dcterms:created xsi:type="dcterms:W3CDTF">2016-03-24T04:30:12Z</dcterms:created>
  <dcterms:modified xsi:type="dcterms:W3CDTF">2016-03-24T05:58:27Z</dcterms:modified>
</cp:coreProperties>
</file>